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1" r:id="rId3"/>
    <p:sldId id="272" r:id="rId4"/>
    <p:sldId id="273" r:id="rId5"/>
    <p:sldId id="274" r:id="rId6"/>
    <p:sldId id="275" r:id="rId7"/>
    <p:sldId id="278" r:id="rId8"/>
    <p:sldId id="284" r:id="rId9"/>
    <p:sldId id="283" r:id="rId10"/>
    <p:sldId id="286" r:id="rId11"/>
    <p:sldId id="285" r:id="rId12"/>
    <p:sldId id="28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2" y="7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991145-B0C9-4ACB-8162-7C241BF0D0F3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3A3BDF95-AFA5-454E-BBDD-71AC1E9F685B}">
      <dgm:prSet phldrT="[Text]"/>
      <dgm:spPr/>
      <dgm:t>
        <a:bodyPr/>
        <a:lstStyle/>
        <a:p>
          <a:endParaRPr lang="en-US" dirty="0"/>
        </a:p>
      </dgm:t>
    </dgm:pt>
    <dgm:pt modelId="{14F507E9-2B49-45B1-AAFE-93692C4EBAD4}" type="sibTrans" cxnId="{B0A078CF-EEF4-427F-80D7-02480D851FAC}">
      <dgm:prSet/>
      <dgm:spPr/>
      <dgm:t>
        <a:bodyPr/>
        <a:lstStyle/>
        <a:p>
          <a:endParaRPr lang="en-US"/>
        </a:p>
      </dgm:t>
    </dgm:pt>
    <dgm:pt modelId="{8DF45A0A-369C-4352-A382-2608C250B1C5}" type="parTrans" cxnId="{B0A078CF-EEF4-427F-80D7-02480D851FAC}">
      <dgm:prSet/>
      <dgm:spPr/>
      <dgm:t>
        <a:bodyPr/>
        <a:lstStyle/>
        <a:p>
          <a:endParaRPr lang="en-US"/>
        </a:p>
      </dgm:t>
    </dgm:pt>
    <dgm:pt modelId="{BDCF87A8-9F48-422A-9417-2CD902C4FBC1}" type="pres">
      <dgm:prSet presAssocID="{50991145-B0C9-4ACB-8162-7C241BF0D0F3}" presName="Name0" presStyleCnt="0">
        <dgm:presLayoutVars>
          <dgm:dir/>
          <dgm:resizeHandles val="exact"/>
        </dgm:presLayoutVars>
      </dgm:prSet>
      <dgm:spPr/>
    </dgm:pt>
    <dgm:pt modelId="{8B99A567-C2C2-4FF6-A7B6-B423EAF34A0D}" type="pres">
      <dgm:prSet presAssocID="{50991145-B0C9-4ACB-8162-7C241BF0D0F3}" presName="arrow" presStyleLbl="bgShp" presStyleIdx="0" presStyleCnt="1"/>
      <dgm:spPr/>
    </dgm:pt>
    <dgm:pt modelId="{00CC4EDB-B9FF-4DEB-9049-FDA03332AE6A}" type="pres">
      <dgm:prSet presAssocID="{50991145-B0C9-4ACB-8162-7C241BF0D0F3}" presName="points" presStyleCnt="0"/>
      <dgm:spPr/>
    </dgm:pt>
    <dgm:pt modelId="{E958DF60-A00C-489C-B417-C2F6645497A3}" type="pres">
      <dgm:prSet presAssocID="{3A3BDF95-AFA5-454E-BBDD-71AC1E9F685B}" presName="compositeA" presStyleCnt="0"/>
      <dgm:spPr/>
    </dgm:pt>
    <dgm:pt modelId="{FD84CDC7-6C51-49E9-914D-B810253FD068}" type="pres">
      <dgm:prSet presAssocID="{3A3BDF95-AFA5-454E-BBDD-71AC1E9F685B}" presName="textA" presStyleLbl="revTx" presStyleIdx="0" presStyleCnt="1">
        <dgm:presLayoutVars>
          <dgm:bulletEnabled val="1"/>
        </dgm:presLayoutVars>
      </dgm:prSet>
      <dgm:spPr/>
    </dgm:pt>
    <dgm:pt modelId="{B1E4B568-7FC3-4F33-AA6F-23108C77FF7F}" type="pres">
      <dgm:prSet presAssocID="{3A3BDF95-AFA5-454E-BBDD-71AC1E9F685B}" presName="circleA" presStyleLbl="node1" presStyleIdx="0" presStyleCnt="1" custLinFactX="109481" custLinFactNeighborX="200000" custLinFactNeighborY="-3"/>
      <dgm:spPr>
        <a:solidFill>
          <a:schemeClr val="accent1">
            <a:lumMod val="75000"/>
          </a:schemeClr>
        </a:solidFill>
      </dgm:spPr>
    </dgm:pt>
    <dgm:pt modelId="{C6C75C0E-F85E-4BD8-B026-FA027AE46C96}" type="pres">
      <dgm:prSet presAssocID="{3A3BDF95-AFA5-454E-BBDD-71AC1E9F685B}" presName="spaceA" presStyleCnt="0"/>
      <dgm:spPr/>
    </dgm:pt>
  </dgm:ptLst>
  <dgm:cxnLst>
    <dgm:cxn modelId="{9CAEDD68-B728-4574-BA7A-23BACBF39C3E}" type="presOf" srcId="{50991145-B0C9-4ACB-8162-7C241BF0D0F3}" destId="{BDCF87A8-9F48-422A-9417-2CD902C4FBC1}" srcOrd="0" destOrd="0" presId="urn:microsoft.com/office/officeart/2005/8/layout/hProcess11"/>
    <dgm:cxn modelId="{110C754C-5FC1-4820-8D6A-1C54E26D2EE4}" type="presOf" srcId="{3A3BDF95-AFA5-454E-BBDD-71AC1E9F685B}" destId="{FD84CDC7-6C51-49E9-914D-B810253FD068}" srcOrd="0" destOrd="0" presId="urn:microsoft.com/office/officeart/2005/8/layout/hProcess11"/>
    <dgm:cxn modelId="{B0A078CF-EEF4-427F-80D7-02480D851FAC}" srcId="{50991145-B0C9-4ACB-8162-7C241BF0D0F3}" destId="{3A3BDF95-AFA5-454E-BBDD-71AC1E9F685B}" srcOrd="0" destOrd="0" parTransId="{8DF45A0A-369C-4352-A382-2608C250B1C5}" sibTransId="{14F507E9-2B49-45B1-AAFE-93692C4EBAD4}"/>
    <dgm:cxn modelId="{D75ECD88-F988-4E88-95D2-86896C11C225}" type="presParOf" srcId="{BDCF87A8-9F48-422A-9417-2CD902C4FBC1}" destId="{8B99A567-C2C2-4FF6-A7B6-B423EAF34A0D}" srcOrd="0" destOrd="0" presId="urn:microsoft.com/office/officeart/2005/8/layout/hProcess11"/>
    <dgm:cxn modelId="{2C6F4EAF-D8D3-44C2-BE91-32C03CEC9A99}" type="presParOf" srcId="{BDCF87A8-9F48-422A-9417-2CD902C4FBC1}" destId="{00CC4EDB-B9FF-4DEB-9049-FDA03332AE6A}" srcOrd="1" destOrd="0" presId="urn:microsoft.com/office/officeart/2005/8/layout/hProcess11"/>
    <dgm:cxn modelId="{631DDED3-4EAA-4F63-9E54-4EBBFC424962}" type="presParOf" srcId="{00CC4EDB-B9FF-4DEB-9049-FDA03332AE6A}" destId="{E958DF60-A00C-489C-B417-C2F6645497A3}" srcOrd="0" destOrd="0" presId="urn:microsoft.com/office/officeart/2005/8/layout/hProcess11"/>
    <dgm:cxn modelId="{3D93CE9D-D7A9-4EE6-8273-159D0E7AA71E}" type="presParOf" srcId="{E958DF60-A00C-489C-B417-C2F6645497A3}" destId="{FD84CDC7-6C51-49E9-914D-B810253FD068}" srcOrd="0" destOrd="0" presId="urn:microsoft.com/office/officeart/2005/8/layout/hProcess11"/>
    <dgm:cxn modelId="{B5EA79B2-3518-4EDF-8167-216AB13418E0}" type="presParOf" srcId="{E958DF60-A00C-489C-B417-C2F6645497A3}" destId="{B1E4B568-7FC3-4F33-AA6F-23108C77FF7F}" srcOrd="1" destOrd="0" presId="urn:microsoft.com/office/officeart/2005/8/layout/hProcess11"/>
    <dgm:cxn modelId="{9AABBEC5-0FAE-4E18-8353-E9CD9835759C}" type="presParOf" srcId="{E958DF60-A00C-489C-B417-C2F6645497A3}" destId="{C6C75C0E-F85E-4BD8-B026-FA027AE46C96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35FFC8-027D-4D95-8D04-89A118FBEF70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F6F0404-47C8-43F6-8B35-32AE7B88E5FD}">
      <dgm:prSet/>
      <dgm:spPr/>
      <dgm:t>
        <a:bodyPr/>
        <a:lstStyle/>
        <a:p>
          <a:r>
            <a:rPr lang="en-US" dirty="0"/>
            <a:t>Pearl Street in Boulder, Colorado, 1976 </a:t>
          </a:r>
        </a:p>
      </dgm:t>
    </dgm:pt>
    <dgm:pt modelId="{40B044E7-DA5F-4E96-9008-1E8B238125A3}" type="parTrans" cxnId="{6DC0D5A7-6B53-498D-8D3D-670027D8691F}">
      <dgm:prSet/>
      <dgm:spPr/>
      <dgm:t>
        <a:bodyPr/>
        <a:lstStyle/>
        <a:p>
          <a:endParaRPr lang="en-US"/>
        </a:p>
      </dgm:t>
    </dgm:pt>
    <dgm:pt modelId="{D0261503-AFA6-4EC9-B341-514C51CC4BEA}" type="sibTrans" cxnId="{6DC0D5A7-6B53-498D-8D3D-670027D8691F}">
      <dgm:prSet/>
      <dgm:spPr/>
      <dgm:t>
        <a:bodyPr/>
        <a:lstStyle/>
        <a:p>
          <a:endParaRPr lang="en-US"/>
        </a:p>
      </dgm:t>
    </dgm:pt>
    <dgm:pt modelId="{CE5A5EFF-964C-4A2B-8BFA-ADBB3C893125}">
      <dgm:prSet/>
      <dgm:spPr/>
      <dgm:t>
        <a:bodyPr/>
        <a:lstStyle/>
        <a:p>
          <a:r>
            <a:rPr lang="en-US" dirty="0"/>
            <a:t>Church Street in Burlington, Vermont, 1980</a:t>
          </a:r>
        </a:p>
      </dgm:t>
    </dgm:pt>
    <dgm:pt modelId="{00F19329-3A16-437A-A6C5-B6A3182676E0}" type="parTrans" cxnId="{F7595AFF-174C-4476-B6D1-D536DE7BADD1}">
      <dgm:prSet/>
      <dgm:spPr/>
      <dgm:t>
        <a:bodyPr/>
        <a:lstStyle/>
        <a:p>
          <a:endParaRPr lang="en-US"/>
        </a:p>
      </dgm:t>
    </dgm:pt>
    <dgm:pt modelId="{03105CBA-69FF-414C-B73B-1FFE1DB7A4D4}" type="sibTrans" cxnId="{F7595AFF-174C-4476-B6D1-D536DE7BADD1}">
      <dgm:prSet/>
      <dgm:spPr/>
      <dgm:t>
        <a:bodyPr/>
        <a:lstStyle/>
        <a:p>
          <a:endParaRPr lang="en-US"/>
        </a:p>
      </dgm:t>
    </dgm:pt>
    <dgm:pt modelId="{8659BE24-EC9C-47AC-8C77-B807C4689B30}">
      <dgm:prSet/>
      <dgm:spPr/>
      <dgm:t>
        <a:bodyPr/>
        <a:lstStyle/>
        <a:p>
          <a:r>
            <a:rPr lang="en-US" dirty="0"/>
            <a:t>Lancaster Blvd, Lancaster, California, 2009 </a:t>
          </a:r>
        </a:p>
      </dgm:t>
    </dgm:pt>
    <dgm:pt modelId="{2C90B2DF-168C-4572-89DC-60D6362976A8}" type="parTrans" cxnId="{9D9B45A5-0F1D-48DB-B2C6-C9F4BA4BD354}">
      <dgm:prSet/>
      <dgm:spPr/>
      <dgm:t>
        <a:bodyPr/>
        <a:lstStyle/>
        <a:p>
          <a:endParaRPr lang="en-US"/>
        </a:p>
      </dgm:t>
    </dgm:pt>
    <dgm:pt modelId="{C719112D-0AFE-40DB-ADE2-DC35B5503565}" type="sibTrans" cxnId="{9D9B45A5-0F1D-48DB-B2C6-C9F4BA4BD354}">
      <dgm:prSet/>
      <dgm:spPr/>
      <dgm:t>
        <a:bodyPr/>
        <a:lstStyle/>
        <a:p>
          <a:endParaRPr lang="en-US"/>
        </a:p>
      </dgm:t>
    </dgm:pt>
    <dgm:pt modelId="{06C24088-3AA7-4448-A941-B7F11577DAA6}">
      <dgm:prSet/>
      <dgm:spPr/>
      <dgm:t>
        <a:bodyPr/>
        <a:lstStyle/>
        <a:p>
          <a:r>
            <a:rPr lang="en-US" dirty="0"/>
            <a:t>Gas Lamp Promenade, San Diego, CA, in development</a:t>
          </a:r>
        </a:p>
      </dgm:t>
    </dgm:pt>
    <dgm:pt modelId="{2AC95F52-0650-4D00-A892-F529E10DF269}" type="parTrans" cxnId="{C597E287-B1B1-4D37-907E-1A7A21B7E571}">
      <dgm:prSet/>
      <dgm:spPr/>
      <dgm:t>
        <a:bodyPr/>
        <a:lstStyle/>
        <a:p>
          <a:endParaRPr lang="en-US"/>
        </a:p>
      </dgm:t>
    </dgm:pt>
    <dgm:pt modelId="{2E2ACBCB-860C-4E80-A99E-D9923AC68F74}" type="sibTrans" cxnId="{C597E287-B1B1-4D37-907E-1A7A21B7E571}">
      <dgm:prSet/>
      <dgm:spPr/>
      <dgm:t>
        <a:bodyPr/>
        <a:lstStyle/>
        <a:p>
          <a:endParaRPr lang="en-US"/>
        </a:p>
      </dgm:t>
    </dgm:pt>
    <dgm:pt modelId="{4C8A4DDB-B69B-4104-B955-155C6AF72D99}">
      <dgm:prSet/>
      <dgm:spPr/>
      <dgm:t>
        <a:bodyPr/>
        <a:lstStyle/>
        <a:p>
          <a:r>
            <a:rPr lang="en-US" dirty="0"/>
            <a:t>Downtown Fort Collins, Colorado, 2015</a:t>
          </a:r>
        </a:p>
      </dgm:t>
    </dgm:pt>
    <dgm:pt modelId="{07589517-1893-49A9-A366-6C7A44767B0F}" type="parTrans" cxnId="{7DD450F8-0C6D-48EC-880B-93A5D8617AEC}">
      <dgm:prSet/>
      <dgm:spPr/>
      <dgm:t>
        <a:bodyPr/>
        <a:lstStyle/>
        <a:p>
          <a:endParaRPr lang="en-US"/>
        </a:p>
      </dgm:t>
    </dgm:pt>
    <dgm:pt modelId="{9BD528ED-2079-406E-8C60-797264494304}" type="sibTrans" cxnId="{7DD450F8-0C6D-48EC-880B-93A5D8617AEC}">
      <dgm:prSet/>
      <dgm:spPr/>
      <dgm:t>
        <a:bodyPr/>
        <a:lstStyle/>
        <a:p>
          <a:endParaRPr lang="en-US"/>
        </a:p>
      </dgm:t>
    </dgm:pt>
    <dgm:pt modelId="{14B7B914-EF00-4A26-A668-BD57F311131D}">
      <dgm:prSet/>
      <dgm:spPr/>
      <dgm:t>
        <a:bodyPr/>
        <a:lstStyle/>
        <a:p>
          <a:r>
            <a:rPr lang="en-US" dirty="0"/>
            <a:t>Third Street Promenade, Santa </a:t>
          </a:r>
          <a:r>
            <a:rPr lang="en-US" dirty="0" err="1"/>
            <a:t>Monica,CA</a:t>
          </a:r>
          <a:r>
            <a:rPr lang="en-US" dirty="0"/>
            <a:t>, 1989</a:t>
          </a:r>
        </a:p>
      </dgm:t>
    </dgm:pt>
    <dgm:pt modelId="{A0EFA3D8-F6F8-41D5-938C-F87DE0E2B596}" type="parTrans" cxnId="{5CE111F6-F310-4089-9025-89AE98AB4477}">
      <dgm:prSet/>
      <dgm:spPr/>
      <dgm:t>
        <a:bodyPr/>
        <a:lstStyle/>
        <a:p>
          <a:endParaRPr lang="en-US"/>
        </a:p>
      </dgm:t>
    </dgm:pt>
    <dgm:pt modelId="{30FA40E4-62F8-4BCE-A5FA-18A5DE136CD1}" type="sibTrans" cxnId="{5CE111F6-F310-4089-9025-89AE98AB4477}">
      <dgm:prSet/>
      <dgm:spPr/>
      <dgm:t>
        <a:bodyPr/>
        <a:lstStyle/>
        <a:p>
          <a:endParaRPr lang="en-US"/>
        </a:p>
      </dgm:t>
    </dgm:pt>
    <dgm:pt modelId="{5FE3A8A2-37DD-454B-9A91-F32B1917CF26}" type="pres">
      <dgm:prSet presAssocID="{6435FFC8-027D-4D95-8D04-89A118FBEF70}" presName="linear" presStyleCnt="0">
        <dgm:presLayoutVars>
          <dgm:animLvl val="lvl"/>
          <dgm:resizeHandles val="exact"/>
        </dgm:presLayoutVars>
      </dgm:prSet>
      <dgm:spPr/>
    </dgm:pt>
    <dgm:pt modelId="{A1BD9189-0118-4D5D-8BC2-3E8A4A796A3C}" type="pres">
      <dgm:prSet presAssocID="{DF6F0404-47C8-43F6-8B35-32AE7B88E5FD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317312DE-1420-47FF-8290-3FC4524A57CE}" type="pres">
      <dgm:prSet presAssocID="{D0261503-AFA6-4EC9-B341-514C51CC4BEA}" presName="spacer" presStyleCnt="0"/>
      <dgm:spPr/>
    </dgm:pt>
    <dgm:pt modelId="{C72D0A69-70D7-44FA-A86B-C24B135A1A8C}" type="pres">
      <dgm:prSet presAssocID="{CE5A5EFF-964C-4A2B-8BFA-ADBB3C893125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7B28FE40-133F-4013-AB82-85BA4C19F4DF}" type="pres">
      <dgm:prSet presAssocID="{03105CBA-69FF-414C-B73B-1FFE1DB7A4D4}" presName="spacer" presStyleCnt="0"/>
      <dgm:spPr/>
    </dgm:pt>
    <dgm:pt modelId="{6A13A53C-1D61-4CDF-9EFA-EC92B6F0F68A}" type="pres">
      <dgm:prSet presAssocID="{8659BE24-EC9C-47AC-8C77-B807C4689B30}" presName="parentText" presStyleLbl="node1" presStyleIdx="2" presStyleCnt="6" custLinFactY="95905" custLinFactNeighborY="100000">
        <dgm:presLayoutVars>
          <dgm:chMax val="0"/>
          <dgm:bulletEnabled val="1"/>
        </dgm:presLayoutVars>
      </dgm:prSet>
      <dgm:spPr/>
    </dgm:pt>
    <dgm:pt modelId="{9A2802B1-E082-48C9-8F6D-0C8CBECFC339}" type="pres">
      <dgm:prSet presAssocID="{C719112D-0AFE-40DB-ADE2-DC35B5503565}" presName="spacer" presStyleCnt="0"/>
      <dgm:spPr/>
    </dgm:pt>
    <dgm:pt modelId="{C3F330B0-4CA6-4E30-B4BA-B7E3C630B1E5}" type="pres">
      <dgm:prSet presAssocID="{06C24088-3AA7-4448-A941-B7F11577DAA6}" presName="parentText" presStyleLbl="node1" presStyleIdx="3" presStyleCnt="6" custLinFactY="194059" custLinFactNeighborY="200000">
        <dgm:presLayoutVars>
          <dgm:chMax val="0"/>
          <dgm:bulletEnabled val="1"/>
        </dgm:presLayoutVars>
      </dgm:prSet>
      <dgm:spPr/>
    </dgm:pt>
    <dgm:pt modelId="{700C45B4-8CE0-4343-AAB6-81052AF88209}" type="pres">
      <dgm:prSet presAssocID="{2E2ACBCB-860C-4E80-A99E-D9923AC68F74}" presName="spacer" presStyleCnt="0"/>
      <dgm:spPr/>
    </dgm:pt>
    <dgm:pt modelId="{537BAC37-1E98-40A8-990C-A3408EC76B87}" type="pres">
      <dgm:prSet presAssocID="{4C8A4DDB-B69B-4104-B955-155C6AF72D99}" presName="parentText" presStyleLbl="node1" presStyleIdx="4" presStyleCnt="6" custLinFactNeighborY="-54100">
        <dgm:presLayoutVars>
          <dgm:chMax val="0"/>
          <dgm:bulletEnabled val="1"/>
        </dgm:presLayoutVars>
      </dgm:prSet>
      <dgm:spPr/>
    </dgm:pt>
    <dgm:pt modelId="{BBBD90E6-CA80-4D0F-9655-804D4D7CF39D}" type="pres">
      <dgm:prSet presAssocID="{9BD528ED-2079-406E-8C60-797264494304}" presName="spacer" presStyleCnt="0"/>
      <dgm:spPr/>
    </dgm:pt>
    <dgm:pt modelId="{CD273620-0B22-4C09-9E76-5D66617209AE}" type="pres">
      <dgm:prSet presAssocID="{14B7B914-EF00-4A26-A668-BD57F311131D}" presName="parentText" presStyleLbl="node1" presStyleIdx="5" presStyleCnt="6" custLinFactY="-300000" custLinFactNeighborY="-321124">
        <dgm:presLayoutVars>
          <dgm:chMax val="0"/>
          <dgm:bulletEnabled val="1"/>
        </dgm:presLayoutVars>
      </dgm:prSet>
      <dgm:spPr/>
    </dgm:pt>
  </dgm:ptLst>
  <dgm:cxnLst>
    <dgm:cxn modelId="{C626191A-A1EF-4F1B-A7E1-016C07E9DF1F}" type="presOf" srcId="{4C8A4DDB-B69B-4104-B955-155C6AF72D99}" destId="{537BAC37-1E98-40A8-990C-A3408EC76B87}" srcOrd="0" destOrd="0" presId="urn:microsoft.com/office/officeart/2005/8/layout/vList2"/>
    <dgm:cxn modelId="{10F55A20-E994-4B86-8BAC-7B98D5C217C3}" type="presOf" srcId="{CE5A5EFF-964C-4A2B-8BFA-ADBB3C893125}" destId="{C72D0A69-70D7-44FA-A86B-C24B135A1A8C}" srcOrd="0" destOrd="0" presId="urn:microsoft.com/office/officeart/2005/8/layout/vList2"/>
    <dgm:cxn modelId="{74103C6C-A614-4031-B6E3-326A9E5A6DAF}" type="presOf" srcId="{8659BE24-EC9C-47AC-8C77-B807C4689B30}" destId="{6A13A53C-1D61-4CDF-9EFA-EC92B6F0F68A}" srcOrd="0" destOrd="0" presId="urn:microsoft.com/office/officeart/2005/8/layout/vList2"/>
    <dgm:cxn modelId="{14FB1E51-5A45-47B0-9F5E-BB1B337451B9}" type="presOf" srcId="{14B7B914-EF00-4A26-A668-BD57F311131D}" destId="{CD273620-0B22-4C09-9E76-5D66617209AE}" srcOrd="0" destOrd="0" presId="urn:microsoft.com/office/officeart/2005/8/layout/vList2"/>
    <dgm:cxn modelId="{C597E287-B1B1-4D37-907E-1A7A21B7E571}" srcId="{6435FFC8-027D-4D95-8D04-89A118FBEF70}" destId="{06C24088-3AA7-4448-A941-B7F11577DAA6}" srcOrd="3" destOrd="0" parTransId="{2AC95F52-0650-4D00-A892-F529E10DF269}" sibTransId="{2E2ACBCB-860C-4E80-A99E-D9923AC68F74}"/>
    <dgm:cxn modelId="{9D9B45A5-0F1D-48DB-B2C6-C9F4BA4BD354}" srcId="{6435FFC8-027D-4D95-8D04-89A118FBEF70}" destId="{8659BE24-EC9C-47AC-8C77-B807C4689B30}" srcOrd="2" destOrd="0" parTransId="{2C90B2DF-168C-4572-89DC-60D6362976A8}" sibTransId="{C719112D-0AFE-40DB-ADE2-DC35B5503565}"/>
    <dgm:cxn modelId="{6DC0D5A7-6B53-498D-8D3D-670027D8691F}" srcId="{6435FFC8-027D-4D95-8D04-89A118FBEF70}" destId="{DF6F0404-47C8-43F6-8B35-32AE7B88E5FD}" srcOrd="0" destOrd="0" parTransId="{40B044E7-DA5F-4E96-9008-1E8B238125A3}" sibTransId="{D0261503-AFA6-4EC9-B341-514C51CC4BEA}"/>
    <dgm:cxn modelId="{D2B480C1-5102-4C99-A2BF-554FD3F92871}" type="presOf" srcId="{6435FFC8-027D-4D95-8D04-89A118FBEF70}" destId="{5FE3A8A2-37DD-454B-9A91-F32B1917CF26}" srcOrd="0" destOrd="0" presId="urn:microsoft.com/office/officeart/2005/8/layout/vList2"/>
    <dgm:cxn modelId="{548CC2C2-AA30-4640-8AA1-B62611D31C18}" type="presOf" srcId="{DF6F0404-47C8-43F6-8B35-32AE7B88E5FD}" destId="{A1BD9189-0118-4D5D-8BC2-3E8A4A796A3C}" srcOrd="0" destOrd="0" presId="urn:microsoft.com/office/officeart/2005/8/layout/vList2"/>
    <dgm:cxn modelId="{099A2CE8-263B-4304-A595-6B2DA44DF946}" type="presOf" srcId="{06C24088-3AA7-4448-A941-B7F11577DAA6}" destId="{C3F330B0-4CA6-4E30-B4BA-B7E3C630B1E5}" srcOrd="0" destOrd="0" presId="urn:microsoft.com/office/officeart/2005/8/layout/vList2"/>
    <dgm:cxn modelId="{5CE111F6-F310-4089-9025-89AE98AB4477}" srcId="{6435FFC8-027D-4D95-8D04-89A118FBEF70}" destId="{14B7B914-EF00-4A26-A668-BD57F311131D}" srcOrd="5" destOrd="0" parTransId="{A0EFA3D8-F6F8-41D5-938C-F87DE0E2B596}" sibTransId="{30FA40E4-62F8-4BCE-A5FA-18A5DE136CD1}"/>
    <dgm:cxn modelId="{7DD450F8-0C6D-48EC-880B-93A5D8617AEC}" srcId="{6435FFC8-027D-4D95-8D04-89A118FBEF70}" destId="{4C8A4DDB-B69B-4104-B955-155C6AF72D99}" srcOrd="4" destOrd="0" parTransId="{07589517-1893-49A9-A366-6C7A44767B0F}" sibTransId="{9BD528ED-2079-406E-8C60-797264494304}"/>
    <dgm:cxn modelId="{F7595AFF-174C-4476-B6D1-D536DE7BADD1}" srcId="{6435FFC8-027D-4D95-8D04-89A118FBEF70}" destId="{CE5A5EFF-964C-4A2B-8BFA-ADBB3C893125}" srcOrd="1" destOrd="0" parTransId="{00F19329-3A16-437A-A6C5-B6A3182676E0}" sibTransId="{03105CBA-69FF-414C-B73B-1FFE1DB7A4D4}"/>
    <dgm:cxn modelId="{5D7097FF-EEDE-4EF1-A39A-9FA2963B01A6}" type="presParOf" srcId="{5FE3A8A2-37DD-454B-9A91-F32B1917CF26}" destId="{A1BD9189-0118-4D5D-8BC2-3E8A4A796A3C}" srcOrd="0" destOrd="0" presId="urn:microsoft.com/office/officeart/2005/8/layout/vList2"/>
    <dgm:cxn modelId="{35774B14-1B46-4D07-B99B-89AA41921B5B}" type="presParOf" srcId="{5FE3A8A2-37DD-454B-9A91-F32B1917CF26}" destId="{317312DE-1420-47FF-8290-3FC4524A57CE}" srcOrd="1" destOrd="0" presId="urn:microsoft.com/office/officeart/2005/8/layout/vList2"/>
    <dgm:cxn modelId="{A2B3C343-2BB1-4A72-B56B-22A7E0826C66}" type="presParOf" srcId="{5FE3A8A2-37DD-454B-9A91-F32B1917CF26}" destId="{C72D0A69-70D7-44FA-A86B-C24B135A1A8C}" srcOrd="2" destOrd="0" presId="urn:microsoft.com/office/officeart/2005/8/layout/vList2"/>
    <dgm:cxn modelId="{7290FB69-6C66-4A0E-9BBA-E14FA9D9EA67}" type="presParOf" srcId="{5FE3A8A2-37DD-454B-9A91-F32B1917CF26}" destId="{7B28FE40-133F-4013-AB82-85BA4C19F4DF}" srcOrd="3" destOrd="0" presId="urn:microsoft.com/office/officeart/2005/8/layout/vList2"/>
    <dgm:cxn modelId="{C6C143F9-EC06-412F-A6CB-EEAF79689614}" type="presParOf" srcId="{5FE3A8A2-37DD-454B-9A91-F32B1917CF26}" destId="{6A13A53C-1D61-4CDF-9EFA-EC92B6F0F68A}" srcOrd="4" destOrd="0" presId="urn:microsoft.com/office/officeart/2005/8/layout/vList2"/>
    <dgm:cxn modelId="{06BAD170-5458-43B6-8A2D-53A2AFA22703}" type="presParOf" srcId="{5FE3A8A2-37DD-454B-9A91-F32B1917CF26}" destId="{9A2802B1-E082-48C9-8F6D-0C8CBECFC339}" srcOrd="5" destOrd="0" presId="urn:microsoft.com/office/officeart/2005/8/layout/vList2"/>
    <dgm:cxn modelId="{42AC6739-ACAF-4F73-8AEE-63B6A588D20B}" type="presParOf" srcId="{5FE3A8A2-37DD-454B-9A91-F32B1917CF26}" destId="{C3F330B0-4CA6-4E30-B4BA-B7E3C630B1E5}" srcOrd="6" destOrd="0" presId="urn:microsoft.com/office/officeart/2005/8/layout/vList2"/>
    <dgm:cxn modelId="{85F5EB7F-2CCC-4359-8557-1D6AA457562C}" type="presParOf" srcId="{5FE3A8A2-37DD-454B-9A91-F32B1917CF26}" destId="{700C45B4-8CE0-4343-AAB6-81052AF88209}" srcOrd="7" destOrd="0" presId="urn:microsoft.com/office/officeart/2005/8/layout/vList2"/>
    <dgm:cxn modelId="{B435B330-75F3-4D5E-83C7-83C18B85BD4A}" type="presParOf" srcId="{5FE3A8A2-37DD-454B-9A91-F32B1917CF26}" destId="{537BAC37-1E98-40A8-990C-A3408EC76B87}" srcOrd="8" destOrd="0" presId="urn:microsoft.com/office/officeart/2005/8/layout/vList2"/>
    <dgm:cxn modelId="{D86CDC85-4C3D-40E2-A363-BD36DEA8398E}" type="presParOf" srcId="{5FE3A8A2-37DD-454B-9A91-F32B1917CF26}" destId="{BBBD90E6-CA80-4D0F-9655-804D4D7CF39D}" srcOrd="9" destOrd="0" presId="urn:microsoft.com/office/officeart/2005/8/layout/vList2"/>
    <dgm:cxn modelId="{63633D0D-9312-4B61-8D31-86DBC0CB0645}" type="presParOf" srcId="{5FE3A8A2-37DD-454B-9A91-F32B1917CF26}" destId="{CD273620-0B22-4C09-9E76-5D66617209AE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991145-B0C9-4ACB-8162-7C241BF0D0F3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3A3BDF95-AFA5-454E-BBDD-71AC1E9F685B}">
      <dgm:prSet phldrT="[Text]"/>
      <dgm:spPr/>
      <dgm:t>
        <a:bodyPr/>
        <a:lstStyle/>
        <a:p>
          <a:endParaRPr lang="en-US" dirty="0"/>
        </a:p>
      </dgm:t>
    </dgm:pt>
    <dgm:pt modelId="{14F507E9-2B49-45B1-AAFE-93692C4EBAD4}" type="sibTrans" cxnId="{B0A078CF-EEF4-427F-80D7-02480D851FAC}">
      <dgm:prSet/>
      <dgm:spPr/>
      <dgm:t>
        <a:bodyPr/>
        <a:lstStyle/>
        <a:p>
          <a:endParaRPr lang="en-US"/>
        </a:p>
      </dgm:t>
    </dgm:pt>
    <dgm:pt modelId="{8DF45A0A-369C-4352-A382-2608C250B1C5}" type="parTrans" cxnId="{B0A078CF-EEF4-427F-80D7-02480D851FAC}">
      <dgm:prSet/>
      <dgm:spPr/>
      <dgm:t>
        <a:bodyPr/>
        <a:lstStyle/>
        <a:p>
          <a:endParaRPr lang="en-US"/>
        </a:p>
      </dgm:t>
    </dgm:pt>
    <dgm:pt modelId="{BDCF87A8-9F48-422A-9417-2CD902C4FBC1}" type="pres">
      <dgm:prSet presAssocID="{50991145-B0C9-4ACB-8162-7C241BF0D0F3}" presName="Name0" presStyleCnt="0">
        <dgm:presLayoutVars>
          <dgm:dir/>
          <dgm:resizeHandles val="exact"/>
        </dgm:presLayoutVars>
      </dgm:prSet>
      <dgm:spPr/>
    </dgm:pt>
    <dgm:pt modelId="{8B99A567-C2C2-4FF6-A7B6-B423EAF34A0D}" type="pres">
      <dgm:prSet presAssocID="{50991145-B0C9-4ACB-8162-7C241BF0D0F3}" presName="arrow" presStyleLbl="bgShp" presStyleIdx="0" presStyleCnt="1"/>
      <dgm:spPr/>
    </dgm:pt>
    <dgm:pt modelId="{00CC4EDB-B9FF-4DEB-9049-FDA03332AE6A}" type="pres">
      <dgm:prSet presAssocID="{50991145-B0C9-4ACB-8162-7C241BF0D0F3}" presName="points" presStyleCnt="0"/>
      <dgm:spPr/>
    </dgm:pt>
    <dgm:pt modelId="{E958DF60-A00C-489C-B417-C2F6645497A3}" type="pres">
      <dgm:prSet presAssocID="{3A3BDF95-AFA5-454E-BBDD-71AC1E9F685B}" presName="compositeA" presStyleCnt="0"/>
      <dgm:spPr/>
    </dgm:pt>
    <dgm:pt modelId="{FD84CDC7-6C51-49E9-914D-B810253FD068}" type="pres">
      <dgm:prSet presAssocID="{3A3BDF95-AFA5-454E-BBDD-71AC1E9F685B}" presName="textA" presStyleLbl="revTx" presStyleIdx="0" presStyleCnt="1">
        <dgm:presLayoutVars>
          <dgm:bulletEnabled val="1"/>
        </dgm:presLayoutVars>
      </dgm:prSet>
      <dgm:spPr/>
    </dgm:pt>
    <dgm:pt modelId="{B1E4B568-7FC3-4F33-AA6F-23108C77FF7F}" type="pres">
      <dgm:prSet presAssocID="{3A3BDF95-AFA5-454E-BBDD-71AC1E9F685B}" presName="circleA" presStyleLbl="node1" presStyleIdx="0" presStyleCnt="1" custLinFactX="442741" custLinFactNeighborX="500000" custLinFactNeighborY="1606"/>
      <dgm:spPr>
        <a:solidFill>
          <a:schemeClr val="accent1">
            <a:lumMod val="75000"/>
          </a:schemeClr>
        </a:solidFill>
      </dgm:spPr>
    </dgm:pt>
    <dgm:pt modelId="{C6C75C0E-F85E-4BD8-B026-FA027AE46C96}" type="pres">
      <dgm:prSet presAssocID="{3A3BDF95-AFA5-454E-BBDD-71AC1E9F685B}" presName="spaceA" presStyleCnt="0"/>
      <dgm:spPr/>
    </dgm:pt>
  </dgm:ptLst>
  <dgm:cxnLst>
    <dgm:cxn modelId="{9CAEDD68-B728-4574-BA7A-23BACBF39C3E}" type="presOf" srcId="{50991145-B0C9-4ACB-8162-7C241BF0D0F3}" destId="{BDCF87A8-9F48-422A-9417-2CD902C4FBC1}" srcOrd="0" destOrd="0" presId="urn:microsoft.com/office/officeart/2005/8/layout/hProcess11"/>
    <dgm:cxn modelId="{110C754C-5FC1-4820-8D6A-1C54E26D2EE4}" type="presOf" srcId="{3A3BDF95-AFA5-454E-BBDD-71AC1E9F685B}" destId="{FD84CDC7-6C51-49E9-914D-B810253FD068}" srcOrd="0" destOrd="0" presId="urn:microsoft.com/office/officeart/2005/8/layout/hProcess11"/>
    <dgm:cxn modelId="{B0A078CF-EEF4-427F-80D7-02480D851FAC}" srcId="{50991145-B0C9-4ACB-8162-7C241BF0D0F3}" destId="{3A3BDF95-AFA5-454E-BBDD-71AC1E9F685B}" srcOrd="0" destOrd="0" parTransId="{8DF45A0A-369C-4352-A382-2608C250B1C5}" sibTransId="{14F507E9-2B49-45B1-AAFE-93692C4EBAD4}"/>
    <dgm:cxn modelId="{D75ECD88-F988-4E88-95D2-86896C11C225}" type="presParOf" srcId="{BDCF87A8-9F48-422A-9417-2CD902C4FBC1}" destId="{8B99A567-C2C2-4FF6-A7B6-B423EAF34A0D}" srcOrd="0" destOrd="0" presId="urn:microsoft.com/office/officeart/2005/8/layout/hProcess11"/>
    <dgm:cxn modelId="{2C6F4EAF-D8D3-44C2-BE91-32C03CEC9A99}" type="presParOf" srcId="{BDCF87A8-9F48-422A-9417-2CD902C4FBC1}" destId="{00CC4EDB-B9FF-4DEB-9049-FDA03332AE6A}" srcOrd="1" destOrd="0" presId="urn:microsoft.com/office/officeart/2005/8/layout/hProcess11"/>
    <dgm:cxn modelId="{631DDED3-4EAA-4F63-9E54-4EBBFC424962}" type="presParOf" srcId="{00CC4EDB-B9FF-4DEB-9049-FDA03332AE6A}" destId="{E958DF60-A00C-489C-B417-C2F6645497A3}" srcOrd="0" destOrd="0" presId="urn:microsoft.com/office/officeart/2005/8/layout/hProcess11"/>
    <dgm:cxn modelId="{3D93CE9D-D7A9-4EE6-8273-159D0E7AA71E}" type="presParOf" srcId="{E958DF60-A00C-489C-B417-C2F6645497A3}" destId="{FD84CDC7-6C51-49E9-914D-B810253FD068}" srcOrd="0" destOrd="0" presId="urn:microsoft.com/office/officeart/2005/8/layout/hProcess11"/>
    <dgm:cxn modelId="{B5EA79B2-3518-4EDF-8167-216AB13418E0}" type="presParOf" srcId="{E958DF60-A00C-489C-B417-C2F6645497A3}" destId="{B1E4B568-7FC3-4F33-AA6F-23108C77FF7F}" srcOrd="1" destOrd="0" presId="urn:microsoft.com/office/officeart/2005/8/layout/hProcess11"/>
    <dgm:cxn modelId="{9AABBEC5-0FAE-4E18-8353-E9CD9835759C}" type="presParOf" srcId="{E958DF60-A00C-489C-B417-C2F6645497A3}" destId="{C6C75C0E-F85E-4BD8-B026-FA027AE46C96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99A567-C2C2-4FF6-A7B6-B423EAF34A0D}">
      <dsp:nvSpPr>
        <dsp:cNvPr id="0" name=""/>
        <dsp:cNvSpPr/>
      </dsp:nvSpPr>
      <dsp:spPr>
        <a:xfrm>
          <a:off x="0" y="679449"/>
          <a:ext cx="11137900" cy="905933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84CDC7-6C51-49E9-914D-B810253FD068}">
      <dsp:nvSpPr>
        <dsp:cNvPr id="0" name=""/>
        <dsp:cNvSpPr/>
      </dsp:nvSpPr>
      <dsp:spPr>
        <a:xfrm>
          <a:off x="0" y="0"/>
          <a:ext cx="10024110" cy="9059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b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/>
        </a:p>
      </dsp:txBody>
      <dsp:txXfrm>
        <a:off x="0" y="0"/>
        <a:ext cx="10024110" cy="905933"/>
      </dsp:txXfrm>
    </dsp:sp>
    <dsp:sp modelId="{B1E4B568-7FC3-4F33-AA6F-23108C77FF7F}">
      <dsp:nvSpPr>
        <dsp:cNvPr id="0" name=""/>
        <dsp:cNvSpPr/>
      </dsp:nvSpPr>
      <dsp:spPr>
        <a:xfrm>
          <a:off x="5599736" y="1019168"/>
          <a:ext cx="226483" cy="226483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BD9189-0118-4D5D-8BC2-3E8A4A796A3C}">
      <dsp:nvSpPr>
        <dsp:cNvPr id="0" name=""/>
        <dsp:cNvSpPr/>
      </dsp:nvSpPr>
      <dsp:spPr>
        <a:xfrm>
          <a:off x="0" y="868350"/>
          <a:ext cx="6900512" cy="57563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Pearl Street in Boulder, Colorado, 1976 </a:t>
          </a:r>
        </a:p>
      </dsp:txBody>
      <dsp:txXfrm>
        <a:off x="28100" y="896450"/>
        <a:ext cx="6844312" cy="519439"/>
      </dsp:txXfrm>
    </dsp:sp>
    <dsp:sp modelId="{C72D0A69-70D7-44FA-A86B-C24B135A1A8C}">
      <dsp:nvSpPr>
        <dsp:cNvPr id="0" name=""/>
        <dsp:cNvSpPr/>
      </dsp:nvSpPr>
      <dsp:spPr>
        <a:xfrm>
          <a:off x="0" y="1513110"/>
          <a:ext cx="6900512" cy="575639"/>
        </a:xfrm>
        <a:prstGeom prst="roundRect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Church Street in Burlington, Vermont, 1980</a:t>
          </a:r>
        </a:p>
      </dsp:txBody>
      <dsp:txXfrm>
        <a:off x="28100" y="1541210"/>
        <a:ext cx="6844312" cy="519439"/>
      </dsp:txXfrm>
    </dsp:sp>
    <dsp:sp modelId="{6A13A53C-1D61-4CDF-9EFA-EC92B6F0F68A}">
      <dsp:nvSpPr>
        <dsp:cNvPr id="0" name=""/>
        <dsp:cNvSpPr/>
      </dsp:nvSpPr>
      <dsp:spPr>
        <a:xfrm>
          <a:off x="0" y="2779058"/>
          <a:ext cx="6900512" cy="575639"/>
        </a:xfrm>
        <a:prstGeom prst="roundRect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Lancaster Blvd, Lancaster, California, 2009 </a:t>
          </a:r>
        </a:p>
      </dsp:txBody>
      <dsp:txXfrm>
        <a:off x="28100" y="2807158"/>
        <a:ext cx="6844312" cy="519439"/>
      </dsp:txXfrm>
    </dsp:sp>
    <dsp:sp modelId="{C3F330B0-4CA6-4E30-B4BA-B7E3C630B1E5}">
      <dsp:nvSpPr>
        <dsp:cNvPr id="0" name=""/>
        <dsp:cNvSpPr/>
      </dsp:nvSpPr>
      <dsp:spPr>
        <a:xfrm>
          <a:off x="0" y="4057951"/>
          <a:ext cx="6900512" cy="575639"/>
        </a:xfrm>
        <a:prstGeom prst="roundRect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Gas Lamp Promenade, San Diego, CA, in development</a:t>
          </a:r>
        </a:p>
      </dsp:txBody>
      <dsp:txXfrm>
        <a:off x="28100" y="4086051"/>
        <a:ext cx="6844312" cy="519439"/>
      </dsp:txXfrm>
    </dsp:sp>
    <dsp:sp modelId="{537BAC37-1E98-40A8-990C-A3408EC76B87}">
      <dsp:nvSpPr>
        <dsp:cNvPr id="0" name=""/>
        <dsp:cNvSpPr/>
      </dsp:nvSpPr>
      <dsp:spPr>
        <a:xfrm>
          <a:off x="0" y="3409996"/>
          <a:ext cx="6900512" cy="575639"/>
        </a:xfrm>
        <a:prstGeom prst="roundRect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Downtown Fort Collins, Colorado, 2015</a:t>
          </a:r>
        </a:p>
      </dsp:txBody>
      <dsp:txXfrm>
        <a:off x="28100" y="3438096"/>
        <a:ext cx="6844312" cy="519439"/>
      </dsp:txXfrm>
    </dsp:sp>
    <dsp:sp modelId="{CD273620-0B22-4C09-9E76-5D66617209AE}">
      <dsp:nvSpPr>
        <dsp:cNvPr id="0" name=""/>
        <dsp:cNvSpPr/>
      </dsp:nvSpPr>
      <dsp:spPr>
        <a:xfrm>
          <a:off x="0" y="2143269"/>
          <a:ext cx="6900512" cy="57563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Third Street Promenade, Santa </a:t>
          </a:r>
          <a:r>
            <a:rPr lang="en-US" sz="2400" kern="1200" dirty="0" err="1"/>
            <a:t>Monica,CA</a:t>
          </a:r>
          <a:r>
            <a:rPr lang="en-US" sz="2400" kern="1200" dirty="0"/>
            <a:t>, 1989</a:t>
          </a:r>
        </a:p>
      </dsp:txBody>
      <dsp:txXfrm>
        <a:off x="28100" y="2171369"/>
        <a:ext cx="6844312" cy="5194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99A567-C2C2-4FF6-A7B6-B423EAF34A0D}">
      <dsp:nvSpPr>
        <dsp:cNvPr id="0" name=""/>
        <dsp:cNvSpPr/>
      </dsp:nvSpPr>
      <dsp:spPr>
        <a:xfrm>
          <a:off x="0" y="679449"/>
          <a:ext cx="11137900" cy="905933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84CDC7-6C51-49E9-914D-B810253FD068}">
      <dsp:nvSpPr>
        <dsp:cNvPr id="0" name=""/>
        <dsp:cNvSpPr/>
      </dsp:nvSpPr>
      <dsp:spPr>
        <a:xfrm>
          <a:off x="0" y="0"/>
          <a:ext cx="10024110" cy="9059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b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/>
        </a:p>
      </dsp:txBody>
      <dsp:txXfrm>
        <a:off x="0" y="0"/>
        <a:ext cx="10024110" cy="905933"/>
      </dsp:txXfrm>
    </dsp:sp>
    <dsp:sp modelId="{B1E4B568-7FC3-4F33-AA6F-23108C77FF7F}">
      <dsp:nvSpPr>
        <dsp:cNvPr id="0" name=""/>
        <dsp:cNvSpPr/>
      </dsp:nvSpPr>
      <dsp:spPr>
        <a:xfrm>
          <a:off x="7033964" y="1022812"/>
          <a:ext cx="226483" cy="226483"/>
        </a:xfrm>
        <a:prstGeom prst="ellipse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01FF7-3BB1-4B9C-B140-B507BA72B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CC270F-56B8-4EC6-A2C6-2C3320424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21CC5-D8C7-4CDC-9A3C-96C961784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3BB31-93E5-41D4-86D7-62FA79B3862E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6730E-1FA4-4C10-BC2D-D8165520F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CDADE-6482-4208-9332-1FDB90618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78138-5178-4652-A181-2DCB58563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295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63A45-B394-4FDA-B24B-D0CD0D976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DCDD82-4DB0-427F-94B2-3FFDA9C253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AF42D-DE30-44C2-A8EB-66B6528A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3BB31-93E5-41D4-86D7-62FA79B3862E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F3C97-8760-4294-876F-0AC930769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D2D22-208F-49BA-AE04-30170782C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78138-5178-4652-A181-2DCB58563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735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1345BF-976C-4D6F-B65E-0FAFBA9563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081A64-D949-40CA-B5F9-4109307D8B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67CD77-2965-423C-B5D7-9EA170F29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3BB31-93E5-41D4-86D7-62FA79B3862E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0D846-A861-40A1-9A2C-DA9334A28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A773A7-C5DE-4B77-BD47-511A3D2CC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78138-5178-4652-A181-2DCB58563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9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127DE-A761-4192-8FE2-2E440B464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B7A50-599A-447E-9A44-E533C254C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5D4AF-1301-4160-9619-477EF6691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3BB31-93E5-41D4-86D7-62FA79B3862E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2F542-5CD9-4F38-AA8F-ED3AFB134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2D3DB5-39B2-4C84-93FF-83DCFAD91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78138-5178-4652-A181-2DCB58563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501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45F37-C627-4164-A6FA-F7E034B81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3C8AF-6012-40A9-A388-96F219BEB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0FE64-50F7-44C9-9320-C62E6071E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3BB31-93E5-41D4-86D7-62FA79B3862E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1FE0B-8D12-43B1-AA04-0F803CC90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8846B5-71D5-4777-BFE9-8129C700B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78138-5178-4652-A181-2DCB58563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339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125A6-8D72-4875-B264-C9DEBEF20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0B378-6F3F-4D01-87DE-84607E7D76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B0428A-9A63-4DC6-BF78-981F526F68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A173A9-1BEE-42A2-AAC0-F9F676059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3BB31-93E5-41D4-86D7-62FA79B3862E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B29E1A-F8AB-4E65-A1C6-EC236D696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5D0697-B6B7-4004-BF15-FA6817A2D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78138-5178-4652-A181-2DCB58563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259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54BA7-BFF3-40E9-BE6E-3EC15C0AE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DAAA94-DAC0-43A5-98C9-0EA229491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7409DB-1638-41B3-80E2-2C7E32A1C0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0FA2D7-7B80-4FD4-A8BC-175A912FF3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5DEF40-A8CE-467C-A91B-A409708B25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3480E4-CFDB-495D-9F1F-CA10EBF14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3BB31-93E5-41D4-86D7-62FA79B3862E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33A55F-9988-423C-96EF-184109097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FDBEB7-2DEF-459A-A6B8-B9F6C86F7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78138-5178-4652-A181-2DCB58563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538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32002-0AE4-48C2-921B-BDEE5155E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0C4C15-A602-4A5D-B959-36D0AB76E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3BB31-93E5-41D4-86D7-62FA79B3862E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5D4753-E19F-4450-A771-23CA1B051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DC7984-EF46-4F69-B995-D277F5FDB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78138-5178-4652-A181-2DCB58563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158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D35527-74E3-4B11-A0CB-CA7BF40C0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3BB31-93E5-41D4-86D7-62FA79B3862E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128605-1BD7-4DA8-A306-B445CE4E4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9C1F1-9938-4024-957A-04552DD19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78138-5178-4652-A181-2DCB58563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83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8C175-FF64-4504-9729-8BB46C823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8D766-60A1-479D-8533-B1FF95712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284A7F-4D68-41EF-851F-2552135631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5631CD-BDC8-45C9-922F-A6A77CCB4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3BB31-93E5-41D4-86D7-62FA79B3862E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75EA26-E413-4961-84FD-37243FF99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96AA0E-48AC-4339-B764-AD95E69B3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78138-5178-4652-A181-2DCB58563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657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A18ED-D0FA-41AE-9BCD-1EC0AF2E1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4B2159-E5C9-4A07-AE8D-EBC035E517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C8825A-20E8-491F-8748-2F1CF6CC3F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469FC-390D-44F8-A736-2BF8965AF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3BB31-93E5-41D4-86D7-62FA79B3862E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85421E-5272-48DF-BEA9-F79E1FD03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824DA3-FB47-4F5D-BF3A-806BD5E8E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78138-5178-4652-A181-2DCB58563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128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2DD626-21D4-441D-98C5-E527551B0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2472DF-A2A7-4B7D-9EDB-2E450CCE0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F89238-8ED2-441E-B24C-783F7139F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3BB31-93E5-41D4-86D7-62FA79B3862E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370DF-C4DB-4763-A4EA-B9277AEF0B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7103D-74B9-439C-B9DD-49F0FAB0C0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878138-5178-4652-A181-2DCB58563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86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Slide Background Fill">
            <a:extLst>
              <a:ext uri="{FF2B5EF4-FFF2-40B4-BE49-F238E27FC236}">
                <a16:creationId xmlns:a16="http://schemas.microsoft.com/office/drawing/2014/main" id="{C3420C89-0B09-4632-A4AF-3971D08BF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lor Cover">
            <a:extLst>
              <a:ext uri="{FF2B5EF4-FFF2-40B4-BE49-F238E27FC236}">
                <a16:creationId xmlns:a16="http://schemas.microsoft.com/office/drawing/2014/main" id="{4E5CBA61-BF74-40B4-A3A8-366BBA626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C27E70C-5470-4262-B9CE-AE52C51CF4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929"/>
            <a:ext cx="12188952" cy="3490956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B5C7D35F-738C-47DF-AD6E-859806E46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740F8C8B-E52F-46CF-89C7-51C6A037CF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1517FAC-5AA9-434D-88FE-8CD59FA82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647" y="1078958"/>
            <a:ext cx="4730214" cy="470008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5283F54-52F1-4F57-8823-11FAE4EBB199}"/>
              </a:ext>
            </a:extLst>
          </p:cNvPr>
          <p:cNvSpPr txBox="1"/>
          <p:nvPr/>
        </p:nvSpPr>
        <p:spPr>
          <a:xfrm>
            <a:off x="786383" y="3566810"/>
            <a:ext cx="6363717" cy="2651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tx2"/>
                </a:solidFill>
              </a:rPr>
              <a:t>Mission of the DBBA: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i="1" dirty="0">
                <a:solidFill>
                  <a:schemeClr val="tx2"/>
                </a:solidFill>
              </a:rPr>
              <a:t>To increase the vitality of the Downtown Bend by enhancing the experience, image and lifestyle of Downtown Bend Economic Improvement District.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5B7370-C7A0-4BB6-9631-27B861EBC8E3}"/>
              </a:ext>
            </a:extLst>
          </p:cNvPr>
          <p:cNvSpPr txBox="1"/>
          <p:nvPr/>
        </p:nvSpPr>
        <p:spPr>
          <a:xfrm>
            <a:off x="198372" y="1683292"/>
            <a:ext cx="7654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Minnesota Pedestrian Plaza</a:t>
            </a:r>
          </a:p>
        </p:txBody>
      </p:sp>
    </p:spTree>
    <p:extLst>
      <p:ext uri="{BB962C8B-B14F-4D97-AF65-F5344CB8AC3E}">
        <p14:creationId xmlns:p14="http://schemas.microsoft.com/office/powerpoint/2010/main" val="730383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1C764EE-08FA-4E85-A6D3-50B73DA4C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267" y="457200"/>
            <a:ext cx="757146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288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ign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5C435677-0CC4-4986-BC49-F7B5053E42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8" r="-1" b="-1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CB9B2185-C62D-443D-B78B-0631B0F7A6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" r="13510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5" name="Picture 4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041FF3CF-7DC3-4D68-9439-3FA28000FC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" b="2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23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2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ree, outdoor, resort&#10;&#10;Description automatically generated">
            <a:extLst>
              <a:ext uri="{FF2B5EF4-FFF2-40B4-BE49-F238E27FC236}">
                <a16:creationId xmlns:a16="http://schemas.microsoft.com/office/drawing/2014/main" id="{6A06AE41-033E-49DD-BA63-6DEAE43A25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6" r="618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0" name="Rectangle 14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8A7385-117F-41A0-B882-AD81639C7710}"/>
              </a:ext>
            </a:extLst>
          </p:cNvPr>
          <p:cNvSpPr txBox="1"/>
          <p:nvPr/>
        </p:nvSpPr>
        <p:spPr>
          <a:xfrm>
            <a:off x="643466" y="643467"/>
            <a:ext cx="5452529" cy="35692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807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7ED13D5-38B6-494F-8962-5697476A7F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3017530"/>
              </p:ext>
            </p:extLst>
          </p:nvPr>
        </p:nvGraphicFramePr>
        <p:xfrm>
          <a:off x="527050" y="2133600"/>
          <a:ext cx="11137900" cy="2264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82D05DA8-DE01-4B9E-9BD8-DCD1D3FBA48D}"/>
              </a:ext>
            </a:extLst>
          </p:cNvPr>
          <p:cNvSpPr/>
          <p:nvPr/>
        </p:nvSpPr>
        <p:spPr>
          <a:xfrm>
            <a:off x="3457183" y="3165583"/>
            <a:ext cx="226483" cy="226483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B9045BC-8444-4575-A86A-351F57BD6A83}"/>
              </a:ext>
            </a:extLst>
          </p:cNvPr>
          <p:cNvSpPr/>
          <p:nvPr/>
        </p:nvSpPr>
        <p:spPr>
          <a:xfrm>
            <a:off x="7545160" y="3152768"/>
            <a:ext cx="226483" cy="226483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4D60F43-13A5-4136-A24B-A0C86AAF2FC3}"/>
              </a:ext>
            </a:extLst>
          </p:cNvPr>
          <p:cNvSpPr/>
          <p:nvPr/>
        </p:nvSpPr>
        <p:spPr>
          <a:xfrm>
            <a:off x="10246664" y="3152772"/>
            <a:ext cx="226483" cy="226483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663295-A552-4E43-8F37-248EA2CC7763}"/>
              </a:ext>
            </a:extLst>
          </p:cNvPr>
          <p:cNvSpPr/>
          <p:nvPr/>
        </p:nvSpPr>
        <p:spPr>
          <a:xfrm>
            <a:off x="1285756" y="3152771"/>
            <a:ext cx="226483" cy="226483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F1AC171-99E2-4C83-BA2E-39EC447822E7}"/>
              </a:ext>
            </a:extLst>
          </p:cNvPr>
          <p:cNvSpPr/>
          <p:nvPr/>
        </p:nvSpPr>
        <p:spPr>
          <a:xfrm>
            <a:off x="8974375" y="3152768"/>
            <a:ext cx="226483" cy="226483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1819FD-DEB4-403C-BBD2-C25C09487806}"/>
              </a:ext>
            </a:extLst>
          </p:cNvPr>
          <p:cNvSpPr txBox="1"/>
          <p:nvPr/>
        </p:nvSpPr>
        <p:spPr>
          <a:xfrm>
            <a:off x="52857" y="2102153"/>
            <a:ext cx="3010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Heard from the customers </a:t>
            </a:r>
          </a:p>
          <a:p>
            <a:pPr algn="ctr"/>
            <a:r>
              <a:rPr lang="en-US" dirty="0"/>
              <a:t>&amp; community leaders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C46215-3EA9-4986-BC04-5701558EBFDA}"/>
              </a:ext>
            </a:extLst>
          </p:cNvPr>
          <p:cNvSpPr txBox="1"/>
          <p:nvPr/>
        </p:nvSpPr>
        <p:spPr>
          <a:xfrm>
            <a:off x="1058222" y="4191563"/>
            <a:ext cx="3010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Created a committee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BD3B05-C741-466B-96F4-3CAF0E1E8587}"/>
              </a:ext>
            </a:extLst>
          </p:cNvPr>
          <p:cNvSpPr txBox="1"/>
          <p:nvPr/>
        </p:nvSpPr>
        <p:spPr>
          <a:xfrm>
            <a:off x="2065260" y="1409549"/>
            <a:ext cx="3010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Began working with SZABO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ADCEAE-BBF5-4FFF-9143-0CB4A5B53140}"/>
              </a:ext>
            </a:extLst>
          </p:cNvPr>
          <p:cNvSpPr txBox="1"/>
          <p:nvPr/>
        </p:nvSpPr>
        <p:spPr>
          <a:xfrm>
            <a:off x="3221316" y="4578451"/>
            <a:ext cx="3010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Peer-city research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5CE052-97CD-439B-BEBF-D25BA75F4E93}"/>
              </a:ext>
            </a:extLst>
          </p:cNvPr>
          <p:cNvSpPr txBox="1"/>
          <p:nvPr/>
        </p:nvSpPr>
        <p:spPr>
          <a:xfrm>
            <a:off x="4726480" y="1836052"/>
            <a:ext cx="3010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Share information with Stakeholders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0A0C4E-A738-436C-8EF0-70529F213EF8}"/>
              </a:ext>
            </a:extLst>
          </p:cNvPr>
          <p:cNvSpPr txBox="1"/>
          <p:nvPr/>
        </p:nvSpPr>
        <p:spPr>
          <a:xfrm>
            <a:off x="7582452" y="2124870"/>
            <a:ext cx="3010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Discuss with City Council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690B14-5038-49EC-927B-F1A8DED30083}"/>
              </a:ext>
            </a:extLst>
          </p:cNvPr>
          <p:cNvSpPr txBox="1"/>
          <p:nvPr/>
        </p:nvSpPr>
        <p:spPr>
          <a:xfrm>
            <a:off x="6153237" y="4032638"/>
            <a:ext cx="3010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Launch Webpage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F56516-7484-4F30-A2D3-B3B8AA173EDE}"/>
              </a:ext>
            </a:extLst>
          </p:cNvPr>
          <p:cNvSpPr txBox="1"/>
          <p:nvPr/>
        </p:nvSpPr>
        <p:spPr>
          <a:xfrm>
            <a:off x="8854740" y="4414350"/>
            <a:ext cx="3010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Identify Next Steps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1401ED-04DA-4428-8484-F7BEA6265850}"/>
              </a:ext>
            </a:extLst>
          </p:cNvPr>
          <p:cNvSpPr/>
          <p:nvPr/>
        </p:nvSpPr>
        <p:spPr>
          <a:xfrm>
            <a:off x="4613239" y="3165584"/>
            <a:ext cx="226483" cy="226483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A197CB7-DF64-4FD8-9388-F0D52FCB891C}"/>
              </a:ext>
            </a:extLst>
          </p:cNvPr>
          <p:cNvSpPr/>
          <p:nvPr/>
        </p:nvSpPr>
        <p:spPr>
          <a:xfrm>
            <a:off x="2445763" y="3152768"/>
            <a:ext cx="226483" cy="226483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42EB1D4-861F-49A9-890D-69D507909EAA}"/>
              </a:ext>
            </a:extLst>
          </p:cNvPr>
          <p:cNvCxnSpPr>
            <a:endCxn id="6" idx="0"/>
          </p:cNvCxnSpPr>
          <p:nvPr/>
        </p:nvCxnSpPr>
        <p:spPr>
          <a:xfrm>
            <a:off x="1398997" y="2724105"/>
            <a:ext cx="1" cy="4286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BEAB4FD-FAEE-4625-927C-1417BD41F16F}"/>
              </a:ext>
            </a:extLst>
          </p:cNvPr>
          <p:cNvCxnSpPr>
            <a:stCxn id="17" idx="4"/>
          </p:cNvCxnSpPr>
          <p:nvPr/>
        </p:nvCxnSpPr>
        <p:spPr>
          <a:xfrm flipH="1">
            <a:off x="2559004" y="3379251"/>
            <a:ext cx="1" cy="9268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185E47F-7F50-43C1-B384-51278C8EB7F3}"/>
              </a:ext>
            </a:extLst>
          </p:cNvPr>
          <p:cNvCxnSpPr>
            <a:cxnSpLocks/>
          </p:cNvCxnSpPr>
          <p:nvPr/>
        </p:nvCxnSpPr>
        <p:spPr>
          <a:xfrm flipH="1">
            <a:off x="3550288" y="1765898"/>
            <a:ext cx="4068" cy="15401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41FAABC-399B-4CB6-AFED-FCE391FD3937}"/>
              </a:ext>
            </a:extLst>
          </p:cNvPr>
          <p:cNvCxnSpPr>
            <a:cxnSpLocks/>
            <a:stCxn id="16" idx="4"/>
          </p:cNvCxnSpPr>
          <p:nvPr/>
        </p:nvCxnSpPr>
        <p:spPr>
          <a:xfrm>
            <a:off x="4726481" y="3392067"/>
            <a:ext cx="0" cy="12784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4441843-77BB-4202-A82F-47C917C0792B}"/>
              </a:ext>
            </a:extLst>
          </p:cNvPr>
          <p:cNvCxnSpPr>
            <a:stCxn id="12" idx="2"/>
          </p:cNvCxnSpPr>
          <p:nvPr/>
        </p:nvCxnSpPr>
        <p:spPr>
          <a:xfrm>
            <a:off x="6231644" y="2482383"/>
            <a:ext cx="0" cy="7418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0A539A0-BAD8-4B2E-9FCC-FFB4966C63B6}"/>
              </a:ext>
            </a:extLst>
          </p:cNvPr>
          <p:cNvCxnSpPr>
            <a:stCxn id="4" idx="4"/>
            <a:endCxn id="14" idx="0"/>
          </p:cNvCxnSpPr>
          <p:nvPr/>
        </p:nvCxnSpPr>
        <p:spPr>
          <a:xfrm flipH="1">
            <a:off x="7658401" y="3379251"/>
            <a:ext cx="1" cy="6533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D3DBB65-3158-4623-9721-EAF2ECF0F3DC}"/>
              </a:ext>
            </a:extLst>
          </p:cNvPr>
          <p:cNvCxnSpPr>
            <a:cxnSpLocks/>
          </p:cNvCxnSpPr>
          <p:nvPr/>
        </p:nvCxnSpPr>
        <p:spPr>
          <a:xfrm>
            <a:off x="9079955" y="2453161"/>
            <a:ext cx="5203" cy="8518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4B58317-9C32-423B-B051-91D94B3DD578}"/>
              </a:ext>
            </a:extLst>
          </p:cNvPr>
          <p:cNvCxnSpPr>
            <a:cxnSpLocks/>
            <a:stCxn id="5" idx="0"/>
            <a:endCxn id="15" idx="0"/>
          </p:cNvCxnSpPr>
          <p:nvPr/>
        </p:nvCxnSpPr>
        <p:spPr>
          <a:xfrm flipH="1">
            <a:off x="10359904" y="3152772"/>
            <a:ext cx="2" cy="12615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8465C8A-81E4-424A-B508-E373FB6C05B3}"/>
              </a:ext>
            </a:extLst>
          </p:cNvPr>
          <p:cNvSpPr txBox="1"/>
          <p:nvPr/>
        </p:nvSpPr>
        <p:spPr>
          <a:xfrm>
            <a:off x="9506779" y="5690626"/>
            <a:ext cx="2172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Timeline</a:t>
            </a:r>
          </a:p>
        </p:txBody>
      </p:sp>
    </p:spTree>
    <p:extLst>
      <p:ext uri="{BB962C8B-B14F-4D97-AF65-F5344CB8AC3E}">
        <p14:creationId xmlns:p14="http://schemas.microsoft.com/office/powerpoint/2010/main" val="3857733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tree, outdoor, resort, lined&#10;&#10;Description automatically generated">
            <a:extLst>
              <a:ext uri="{FF2B5EF4-FFF2-40B4-BE49-F238E27FC236}">
                <a16:creationId xmlns:a16="http://schemas.microsoft.com/office/drawing/2014/main" id="{030B1B52-5F2C-47FD-86E2-C088279F6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51" y="804672"/>
            <a:ext cx="11772577" cy="526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090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text, tree, outdoor, plant&#10;&#10;Description automatically generated">
            <a:extLst>
              <a:ext uri="{FF2B5EF4-FFF2-40B4-BE49-F238E27FC236}">
                <a16:creationId xmlns:a16="http://schemas.microsoft.com/office/drawing/2014/main" id="{F77A2136-C90B-4E8B-B4C3-71106253E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744073"/>
            <a:ext cx="12043910" cy="541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433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AD380A9-7093-4BEE-BF0B-6F5462019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43144" y="-1740513"/>
            <a:ext cx="4417385" cy="106844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1F31BA-A4BE-4088-8029-2286993D6705}"/>
              </a:ext>
            </a:extLst>
          </p:cNvPr>
          <p:cNvSpPr txBox="1"/>
          <p:nvPr/>
        </p:nvSpPr>
        <p:spPr>
          <a:xfrm>
            <a:off x="254000" y="508000"/>
            <a:ext cx="232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Wall Street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8A81E4-4E73-419E-97B3-D330D4081D3A}"/>
              </a:ext>
            </a:extLst>
          </p:cNvPr>
          <p:cNvSpPr txBox="1"/>
          <p:nvPr/>
        </p:nvSpPr>
        <p:spPr>
          <a:xfrm>
            <a:off x="9293546" y="508000"/>
            <a:ext cx="232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Bond Street</a:t>
            </a:r>
          </a:p>
        </p:txBody>
      </p:sp>
    </p:spTree>
    <p:extLst>
      <p:ext uri="{BB962C8B-B14F-4D97-AF65-F5344CB8AC3E}">
        <p14:creationId xmlns:p14="http://schemas.microsoft.com/office/powerpoint/2010/main" val="3667813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B2526A94-9CFF-495D-ABEC-4A37F85EB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20" y="103521"/>
            <a:ext cx="9473184" cy="662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169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extBox 1">
            <a:extLst>
              <a:ext uri="{FF2B5EF4-FFF2-40B4-BE49-F238E27FC236}">
                <a16:creationId xmlns:a16="http://schemas.microsoft.com/office/drawing/2014/main" id="{0883B1F4-9F13-4D14-9CE8-C2058567C3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2391036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5A2688E8-3655-42AD-A48F-FC1A365C3168}"/>
              </a:ext>
            </a:extLst>
          </p:cNvPr>
          <p:cNvSpPr/>
          <p:nvPr/>
        </p:nvSpPr>
        <p:spPr>
          <a:xfrm rot="5400000">
            <a:off x="267282" y="1673227"/>
            <a:ext cx="4028269" cy="3471330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1F1B54-770A-433E-A597-82F58A2DF873}"/>
              </a:ext>
            </a:extLst>
          </p:cNvPr>
          <p:cNvSpPr txBox="1"/>
          <p:nvPr/>
        </p:nvSpPr>
        <p:spPr>
          <a:xfrm>
            <a:off x="770965" y="1792941"/>
            <a:ext cx="3048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In addition to extensive online research, we personally spoke to peer-cities with successful promenades</a:t>
            </a:r>
          </a:p>
        </p:txBody>
      </p:sp>
    </p:spTree>
    <p:extLst>
      <p:ext uri="{BB962C8B-B14F-4D97-AF65-F5344CB8AC3E}">
        <p14:creationId xmlns:p14="http://schemas.microsoft.com/office/powerpoint/2010/main" val="88456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FA42CA-A0FC-4316-9262-8E4682580332}"/>
              </a:ext>
            </a:extLst>
          </p:cNvPr>
          <p:cNvSpPr txBox="1"/>
          <p:nvPr/>
        </p:nvSpPr>
        <p:spPr>
          <a:xfrm>
            <a:off x="958506" y="800392"/>
            <a:ext cx="10264697" cy="12121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Here is what we learned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9203AD-E217-44F6-9A31-5160B73EAF47}"/>
              </a:ext>
            </a:extLst>
          </p:cNvPr>
          <p:cNvSpPr txBox="1"/>
          <p:nvPr/>
        </p:nvSpPr>
        <p:spPr>
          <a:xfrm>
            <a:off x="1206835" y="2429062"/>
            <a:ext cx="3200400" cy="3657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u="sng" dirty="0">
                <a:solidFill>
                  <a:schemeClr val="bg1"/>
                </a:solidFill>
              </a:rPr>
              <a:t>Must haves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R&amp;D investment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Ongoing funding sources identified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Consistent Programming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Beautification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Consistent Cleaning &amp; Stewardship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Accessibility (including parking)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Community buy-in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E9BCB4-B095-4571-94CB-3F7EC0B59781}"/>
              </a:ext>
            </a:extLst>
          </p:cNvPr>
          <p:cNvSpPr txBox="1"/>
          <p:nvPr/>
        </p:nvSpPr>
        <p:spPr>
          <a:xfrm>
            <a:off x="4571062" y="2421097"/>
            <a:ext cx="3200400" cy="3657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u="sng" dirty="0">
                <a:solidFill>
                  <a:schemeClr val="bg1"/>
                </a:solidFill>
              </a:rPr>
              <a:t>Opportunities</a:t>
            </a:r>
          </a:p>
          <a:p>
            <a:pPr>
              <a:spcAft>
                <a:spcPts val="600"/>
              </a:spcAft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Positive Environmental Impacts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Increased property value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Expression of community values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Slows down movement in the core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Fuel Private Investment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911634-D646-4BE0-B77F-E2D2C7FD608C}"/>
              </a:ext>
            </a:extLst>
          </p:cNvPr>
          <p:cNvSpPr txBox="1"/>
          <p:nvPr/>
        </p:nvSpPr>
        <p:spPr>
          <a:xfrm>
            <a:off x="7935289" y="2396630"/>
            <a:ext cx="3200400" cy="3657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u="sng" dirty="0">
                <a:solidFill>
                  <a:schemeClr val="bg1"/>
                </a:solidFill>
              </a:rPr>
              <a:t>Heightened awareness needed</a:t>
            </a:r>
          </a:p>
          <a:p>
            <a:pPr>
              <a:spcAft>
                <a:spcPts val="600"/>
              </a:spcAft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89% of promenades fail *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Livability concerns can increase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Construction impact on businesses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Types of events/vendors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Gentrification </a:t>
            </a:r>
            <a:endParaRPr lang="en-US" dirty="0"/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371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7ED13D5-38B6-494F-8962-5697476A7F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0040627"/>
              </p:ext>
            </p:extLst>
          </p:nvPr>
        </p:nvGraphicFramePr>
        <p:xfrm>
          <a:off x="527050" y="2133600"/>
          <a:ext cx="11137900" cy="2264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82D05DA8-DE01-4B9E-9BD8-DCD1D3FBA48D}"/>
              </a:ext>
            </a:extLst>
          </p:cNvPr>
          <p:cNvSpPr/>
          <p:nvPr/>
        </p:nvSpPr>
        <p:spPr>
          <a:xfrm>
            <a:off x="5061226" y="3202517"/>
            <a:ext cx="226483" cy="226483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B9045BC-8444-4575-A86A-351F57BD6A83}"/>
              </a:ext>
            </a:extLst>
          </p:cNvPr>
          <p:cNvSpPr/>
          <p:nvPr/>
        </p:nvSpPr>
        <p:spPr>
          <a:xfrm>
            <a:off x="8755397" y="3152768"/>
            <a:ext cx="226483" cy="226483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4D60F43-13A5-4136-A24B-A0C86AAF2FC3}"/>
              </a:ext>
            </a:extLst>
          </p:cNvPr>
          <p:cNvSpPr/>
          <p:nvPr/>
        </p:nvSpPr>
        <p:spPr>
          <a:xfrm>
            <a:off x="10679759" y="3152768"/>
            <a:ext cx="226483" cy="226483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663295-A552-4E43-8F37-248EA2CC7763}"/>
              </a:ext>
            </a:extLst>
          </p:cNvPr>
          <p:cNvSpPr/>
          <p:nvPr/>
        </p:nvSpPr>
        <p:spPr>
          <a:xfrm>
            <a:off x="1285756" y="3152771"/>
            <a:ext cx="226483" cy="226483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F1AC171-99E2-4C83-BA2E-39EC447822E7}"/>
              </a:ext>
            </a:extLst>
          </p:cNvPr>
          <p:cNvSpPr/>
          <p:nvPr/>
        </p:nvSpPr>
        <p:spPr>
          <a:xfrm>
            <a:off x="9824730" y="3168439"/>
            <a:ext cx="226483" cy="226483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1819FD-DEB4-403C-BBD2-C25C09487806}"/>
              </a:ext>
            </a:extLst>
          </p:cNvPr>
          <p:cNvSpPr txBox="1"/>
          <p:nvPr/>
        </p:nvSpPr>
        <p:spPr>
          <a:xfrm>
            <a:off x="38895" y="1390116"/>
            <a:ext cx="32050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COB fund a comprehensive planning effort to develop an overall plan for Downtown Bend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C46215-3EA9-4986-BC04-5701558EBFDA}"/>
              </a:ext>
            </a:extLst>
          </p:cNvPr>
          <p:cNvSpPr txBox="1"/>
          <p:nvPr/>
        </p:nvSpPr>
        <p:spPr>
          <a:xfrm>
            <a:off x="1058222" y="4191563"/>
            <a:ext cx="3010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Engage the community </a:t>
            </a:r>
          </a:p>
          <a:p>
            <a:pPr algn="ctr"/>
            <a:r>
              <a:rPr lang="en-US" dirty="0"/>
              <a:t>&amp; stakeholders in additional conversation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BD3B05-C741-466B-96F4-3CAF0E1E8587}"/>
              </a:ext>
            </a:extLst>
          </p:cNvPr>
          <p:cNvSpPr txBox="1"/>
          <p:nvPr/>
        </p:nvSpPr>
        <p:spPr>
          <a:xfrm>
            <a:off x="3658970" y="1665152"/>
            <a:ext cx="3010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Begin working on restrooms and bike parking facility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ADCEAE-BBF5-4FFF-9143-0CB4A5B53140}"/>
              </a:ext>
            </a:extLst>
          </p:cNvPr>
          <p:cNvSpPr txBox="1"/>
          <p:nvPr/>
        </p:nvSpPr>
        <p:spPr>
          <a:xfrm>
            <a:off x="5398885" y="4224135"/>
            <a:ext cx="23922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Waive or reduce COB’s fees to host non-vendor events on Minnesota to incentive the community to use this space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5CE052-97CD-439B-BEBF-D25BA75F4E93}"/>
              </a:ext>
            </a:extLst>
          </p:cNvPr>
          <p:cNvSpPr txBox="1"/>
          <p:nvPr/>
        </p:nvSpPr>
        <p:spPr>
          <a:xfrm>
            <a:off x="6285970" y="713216"/>
            <a:ext cx="3010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Expand COB’s vendor program to use more of this space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0A0C4E-A738-436C-8EF0-70529F213EF8}"/>
              </a:ext>
            </a:extLst>
          </p:cNvPr>
          <p:cNvSpPr txBox="1"/>
          <p:nvPr/>
        </p:nvSpPr>
        <p:spPr>
          <a:xfrm>
            <a:off x="8357918" y="1665852"/>
            <a:ext cx="3010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Reconvene at a future City Council meeting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690B14-5038-49EC-927B-F1A8DED30083}"/>
              </a:ext>
            </a:extLst>
          </p:cNvPr>
          <p:cNvSpPr txBox="1"/>
          <p:nvPr/>
        </p:nvSpPr>
        <p:spPr>
          <a:xfrm>
            <a:off x="7953859" y="4944455"/>
            <a:ext cx="1829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Invite community to invest “sweat equity” into this space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F56516-7484-4F30-A2D3-B3B8AA173EDE}"/>
              </a:ext>
            </a:extLst>
          </p:cNvPr>
          <p:cNvSpPr txBox="1"/>
          <p:nvPr/>
        </p:nvSpPr>
        <p:spPr>
          <a:xfrm>
            <a:off x="9287836" y="4486778"/>
            <a:ext cx="3010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Identify Next Steps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1401ED-04DA-4428-8484-F7BEA6265850}"/>
              </a:ext>
            </a:extLst>
          </p:cNvPr>
          <p:cNvSpPr/>
          <p:nvPr/>
        </p:nvSpPr>
        <p:spPr>
          <a:xfrm>
            <a:off x="6393627" y="3152768"/>
            <a:ext cx="226483" cy="226483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A197CB7-DF64-4FD8-9388-F0D52FCB891C}"/>
              </a:ext>
            </a:extLst>
          </p:cNvPr>
          <p:cNvSpPr/>
          <p:nvPr/>
        </p:nvSpPr>
        <p:spPr>
          <a:xfrm>
            <a:off x="2445763" y="3152768"/>
            <a:ext cx="226483" cy="226483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42EB1D4-861F-49A9-890D-69D507909EAA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1398997" y="2312183"/>
            <a:ext cx="1" cy="840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BEAB4FD-FAEE-4625-927C-1417BD41F16F}"/>
              </a:ext>
            </a:extLst>
          </p:cNvPr>
          <p:cNvCxnSpPr>
            <a:stCxn id="17" idx="4"/>
          </p:cNvCxnSpPr>
          <p:nvPr/>
        </p:nvCxnSpPr>
        <p:spPr>
          <a:xfrm flipH="1">
            <a:off x="2559004" y="3379251"/>
            <a:ext cx="1" cy="9268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185E47F-7F50-43C1-B384-51278C8EB7F3}"/>
              </a:ext>
            </a:extLst>
          </p:cNvPr>
          <p:cNvCxnSpPr>
            <a:cxnSpLocks/>
            <a:stCxn id="10" idx="2"/>
            <a:endCxn id="3" idx="4"/>
          </p:cNvCxnSpPr>
          <p:nvPr/>
        </p:nvCxnSpPr>
        <p:spPr>
          <a:xfrm>
            <a:off x="5164134" y="2311483"/>
            <a:ext cx="10334" cy="1117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41FAABC-399B-4CB6-AFED-FCE391FD3937}"/>
              </a:ext>
            </a:extLst>
          </p:cNvPr>
          <p:cNvCxnSpPr>
            <a:cxnSpLocks/>
            <a:stCxn id="16" idx="4"/>
          </p:cNvCxnSpPr>
          <p:nvPr/>
        </p:nvCxnSpPr>
        <p:spPr>
          <a:xfrm>
            <a:off x="6506869" y="3379251"/>
            <a:ext cx="0" cy="846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4441843-77BB-4202-A82F-47C917C0792B}"/>
              </a:ext>
            </a:extLst>
          </p:cNvPr>
          <p:cNvCxnSpPr>
            <a:cxnSpLocks/>
          </p:cNvCxnSpPr>
          <p:nvPr/>
        </p:nvCxnSpPr>
        <p:spPr>
          <a:xfrm>
            <a:off x="7699510" y="1297814"/>
            <a:ext cx="0" cy="18857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0A539A0-BAD8-4B2E-9FCC-FFB4966C63B6}"/>
              </a:ext>
            </a:extLst>
          </p:cNvPr>
          <p:cNvCxnSpPr>
            <a:cxnSpLocks/>
            <a:stCxn id="4" idx="4"/>
            <a:endCxn id="14" idx="0"/>
          </p:cNvCxnSpPr>
          <p:nvPr/>
        </p:nvCxnSpPr>
        <p:spPr>
          <a:xfrm flipH="1">
            <a:off x="8868638" y="3379251"/>
            <a:ext cx="1" cy="15652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D3DBB65-3158-4623-9721-EAF2ECF0F3DC}"/>
              </a:ext>
            </a:extLst>
          </p:cNvPr>
          <p:cNvCxnSpPr>
            <a:cxnSpLocks/>
          </p:cNvCxnSpPr>
          <p:nvPr/>
        </p:nvCxnSpPr>
        <p:spPr>
          <a:xfrm>
            <a:off x="9915848" y="2338852"/>
            <a:ext cx="5203" cy="8518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4B58317-9C32-423B-B051-91D94B3DD578}"/>
              </a:ext>
            </a:extLst>
          </p:cNvPr>
          <p:cNvCxnSpPr>
            <a:cxnSpLocks/>
          </p:cNvCxnSpPr>
          <p:nvPr/>
        </p:nvCxnSpPr>
        <p:spPr>
          <a:xfrm flipH="1">
            <a:off x="10801460" y="3231735"/>
            <a:ext cx="2" cy="12615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8465C8A-81E4-424A-B508-E373FB6C05B3}"/>
              </a:ext>
            </a:extLst>
          </p:cNvPr>
          <p:cNvSpPr txBox="1"/>
          <p:nvPr/>
        </p:nvSpPr>
        <p:spPr>
          <a:xfrm>
            <a:off x="295079" y="5897121"/>
            <a:ext cx="3907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Future Timeline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51FCFED-CDF4-4D5E-A916-8C6350061424}"/>
              </a:ext>
            </a:extLst>
          </p:cNvPr>
          <p:cNvSpPr/>
          <p:nvPr/>
        </p:nvSpPr>
        <p:spPr>
          <a:xfrm>
            <a:off x="3418455" y="3168439"/>
            <a:ext cx="226483" cy="226483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5CCF33-928D-4F48-8288-F9C3EBBCCA0D}"/>
              </a:ext>
            </a:extLst>
          </p:cNvPr>
          <p:cNvSpPr txBox="1"/>
          <p:nvPr/>
        </p:nvSpPr>
        <p:spPr>
          <a:xfrm>
            <a:off x="2436341" y="327475"/>
            <a:ext cx="24171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Identify Community Partners for large-scale (Minnesota) project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308EA8F-4BC4-4562-9CE3-D5F3D7A01E13}"/>
              </a:ext>
            </a:extLst>
          </p:cNvPr>
          <p:cNvCxnSpPr>
            <a:cxnSpLocks/>
            <a:endCxn id="30" idx="0"/>
          </p:cNvCxnSpPr>
          <p:nvPr/>
        </p:nvCxnSpPr>
        <p:spPr>
          <a:xfrm>
            <a:off x="3531696" y="1291340"/>
            <a:ext cx="1" cy="18770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B91B36F-AE98-4A40-B1CB-B86D2362E401}"/>
              </a:ext>
            </a:extLst>
          </p:cNvPr>
          <p:cNvSpPr txBox="1"/>
          <p:nvPr/>
        </p:nvSpPr>
        <p:spPr>
          <a:xfrm>
            <a:off x="1384902" y="2273636"/>
            <a:ext cx="1666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</a:rPr>
              <a:t>~6 months after funding is approved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148FC70-0FC8-4307-B4E7-62D86E35129F}"/>
              </a:ext>
            </a:extLst>
          </p:cNvPr>
          <p:cNvSpPr txBox="1"/>
          <p:nvPr/>
        </p:nvSpPr>
        <p:spPr>
          <a:xfrm>
            <a:off x="5380524" y="2262509"/>
            <a:ext cx="12786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</a:rPr>
              <a:t>When TRT grants open Aug 2021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2EFB38-2B65-4B09-8270-C85235CA8ED4}"/>
              </a:ext>
            </a:extLst>
          </p:cNvPr>
          <p:cNvSpPr txBox="1"/>
          <p:nvPr/>
        </p:nvSpPr>
        <p:spPr>
          <a:xfrm>
            <a:off x="9903425" y="2273636"/>
            <a:ext cx="1278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</a:rPr>
              <a:t>Fall/Winter 2021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D7B160CA-EFC0-4583-9E60-4F896AE98CF1}"/>
              </a:ext>
            </a:extLst>
          </p:cNvPr>
          <p:cNvSpPr/>
          <p:nvPr/>
        </p:nvSpPr>
        <p:spPr>
          <a:xfrm>
            <a:off x="4225163" y="3171445"/>
            <a:ext cx="226483" cy="226483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71AE5B9-3E76-4BCF-89BF-EE8DB8D808F7}"/>
              </a:ext>
            </a:extLst>
          </p:cNvPr>
          <p:cNvSpPr txBox="1"/>
          <p:nvPr/>
        </p:nvSpPr>
        <p:spPr>
          <a:xfrm>
            <a:off x="3243910" y="5141917"/>
            <a:ext cx="2417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Identify funding sources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6712B69-E97E-4943-B893-54F4CEE5EAFC}"/>
              </a:ext>
            </a:extLst>
          </p:cNvPr>
          <p:cNvCxnSpPr>
            <a:stCxn id="41" idx="4"/>
          </p:cNvCxnSpPr>
          <p:nvPr/>
        </p:nvCxnSpPr>
        <p:spPr>
          <a:xfrm flipH="1">
            <a:off x="4338404" y="3397928"/>
            <a:ext cx="1" cy="17827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14075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5514</TotalTime>
  <Words>318</Words>
  <Application>Microsoft Office PowerPoint</Application>
  <PresentationFormat>Widescreen</PresentationFormat>
  <Paragraphs>65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Pedestrian Promenades</dc:title>
  <dc:creator>Mindy Aisling</dc:creator>
  <cp:lastModifiedBy>Mindy Aisling</cp:lastModifiedBy>
  <cp:revision>42</cp:revision>
  <dcterms:created xsi:type="dcterms:W3CDTF">2021-06-08T13:19:03Z</dcterms:created>
  <dcterms:modified xsi:type="dcterms:W3CDTF">2021-06-15T23:38:22Z</dcterms:modified>
</cp:coreProperties>
</file>